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4"/>
  </p:notesMasterIdLst>
  <p:sldIdLst>
    <p:sldId id="256" r:id="rId5"/>
    <p:sldId id="314" r:id="rId6"/>
    <p:sldId id="315" r:id="rId7"/>
    <p:sldId id="317" r:id="rId8"/>
    <p:sldId id="319" r:id="rId9"/>
    <p:sldId id="321" r:id="rId10"/>
    <p:sldId id="322" r:id="rId11"/>
    <p:sldId id="323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314"/>
            <p14:sldId id="315"/>
            <p14:sldId id="317"/>
            <p14:sldId id="319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77883"/>
  </p:normalViewPr>
  <p:slideViewPr>
    <p:cSldViewPr snapToGrid="0" snapToObjects="1">
      <p:cViewPr varScale="1">
        <p:scale>
          <a:sx n="52" d="100"/>
          <a:sy n="52" d="100"/>
        </p:scale>
        <p:origin x="5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 the organization a chance to strengthen its security posture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controlled manner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vulnerabilities are identified, then the organization can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categorize the vulnerabilities say in a high, medium, low format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prioritize any fixes that need to be made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3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3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view not the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view not the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8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vector-images/black-bomb-vector-clipart.png.php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s://commons.wikimedia.org/wiki/File:Concrete_wall_cracking_as_its_steel_reinforcing_cracks_and_swells_9061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pngall.com/virus-png" TargetMode="External"/><Relationship Id="rId11" Type="http://schemas.openxmlformats.org/officeDocument/2006/relationships/image" Target="../media/image12.jpg"/><Relationship Id="rId5" Type="http://schemas.openxmlformats.org/officeDocument/2006/relationships/image" Target="../media/image9.png"/><Relationship Id="rId10" Type="http://schemas.openxmlformats.org/officeDocument/2006/relationships/hyperlink" Target="http://www.pngall.com/magnifying-glass-png" TargetMode="External"/><Relationship Id="rId4" Type="http://schemas.openxmlformats.org/officeDocument/2006/relationships/hyperlink" Target="https://pixabay.com/en/sign-caution-warning-danger-safety-304093/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ADA797D-A8E1-466E-BD90-A8A66A5EC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75017" y="4179324"/>
            <a:ext cx="1089950" cy="9605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 Testing an organization’s resistance</a:t>
            </a:r>
            <a:br>
              <a:rPr lang="en-US" sz="3200" dirty="0"/>
            </a:br>
            <a:r>
              <a:rPr lang="en-US" sz="3200" dirty="0"/>
              <a:t> to external attacks</a:t>
            </a:r>
          </a:p>
          <a:p>
            <a:r>
              <a:rPr lang="en-US" sz="3200" dirty="0"/>
              <a:t>Identify vulnerabilities in the security</a:t>
            </a:r>
            <a:br>
              <a:rPr lang="en-US" sz="3200" dirty="0"/>
            </a:br>
            <a:r>
              <a:rPr lang="en-US" sz="3200" dirty="0"/>
              <a:t>systems</a:t>
            </a:r>
          </a:p>
          <a:p>
            <a:endParaRPr lang="en-US" sz="3200" dirty="0"/>
          </a:p>
        </p:txBody>
      </p:sp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FF2555-4E07-434D-B31F-483CBE8C7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33215" y="4001773"/>
            <a:ext cx="1317903" cy="1006830"/>
          </a:xfrm>
          <a:prstGeom prst="rect">
            <a:avLst/>
          </a:prstGeom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DAE6DC81-475D-41A7-B536-90F725EF5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41132" y="4722720"/>
            <a:ext cx="1302068" cy="1316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FE31F-4A97-49DB-ABC7-65DD3A15D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19067" y="3863947"/>
            <a:ext cx="3863179" cy="2461167"/>
          </a:xfrm>
          <a:prstGeom prst="rect">
            <a:avLst/>
          </a:prstGeom>
        </p:spPr>
      </p:pic>
      <p:pic>
        <p:nvPicPr>
          <p:cNvPr id="21" name="Picture 20" descr="A picture containing brick, building material, tiled, stone&#10;&#10;Description automatically generated">
            <a:extLst>
              <a:ext uri="{FF2B5EF4-FFF2-40B4-BE49-F238E27FC236}">
                <a16:creationId xmlns:a16="http://schemas.microsoft.com/office/drawing/2014/main" id="{5F1C4EBF-FCFC-4D1C-BEA6-E79727841C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094003" y="1087550"/>
            <a:ext cx="3476041" cy="26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  – White-box Testing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Operating with full knowledge</a:t>
            </a:r>
          </a:p>
          <a:p>
            <a:pPr lvl="1"/>
            <a:r>
              <a:rPr lang="en-US" sz="3000" dirty="0"/>
              <a:t> Platforms/systems</a:t>
            </a:r>
          </a:p>
          <a:p>
            <a:pPr lvl="1"/>
            <a:r>
              <a:rPr lang="en-US" sz="3000" dirty="0"/>
              <a:t> Configuration</a:t>
            </a:r>
          </a:p>
          <a:p>
            <a:pPr lvl="1"/>
            <a:r>
              <a:rPr lang="en-US" sz="3000" dirty="0"/>
              <a:t> Operating systems</a:t>
            </a:r>
          </a:p>
          <a:p>
            <a:pPr lvl="1"/>
            <a:r>
              <a:rPr lang="en-US" sz="3000" dirty="0"/>
              <a:t> Security implementations/controls</a:t>
            </a:r>
          </a:p>
        </p:txBody>
      </p:sp>
    </p:spTree>
    <p:extLst>
      <p:ext uri="{BB962C8B-B14F-4D97-AF65-F5344CB8AC3E}">
        <p14:creationId xmlns:p14="http://schemas.microsoft.com/office/powerpoint/2010/main" val="23393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  – Black-box Testing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Completely unknown environment</a:t>
            </a:r>
          </a:p>
          <a:p>
            <a:r>
              <a:rPr lang="en-US" sz="3200" dirty="0"/>
              <a:t>Requires recon and discovery</a:t>
            </a:r>
          </a:p>
          <a:p>
            <a:r>
              <a:rPr lang="en-US" sz="3200" dirty="0"/>
              <a:t>Ideally testers should have similar skill</a:t>
            </a:r>
            <a:br>
              <a:rPr lang="en-US" sz="3200" dirty="0"/>
            </a:br>
            <a:r>
              <a:rPr lang="en-US" sz="3200" dirty="0"/>
              <a:t>levels as the attacker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75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  – Gray-box Testing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Partial knowledge of environment</a:t>
            </a:r>
          </a:p>
          <a:p>
            <a:r>
              <a:rPr lang="en-US" sz="3400" dirty="0"/>
              <a:t>Middle of the road approach</a:t>
            </a:r>
          </a:p>
          <a:p>
            <a:r>
              <a:rPr lang="en-US" sz="3600" dirty="0"/>
              <a:t>Borrows from both black/white box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846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Rule of Engagement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Defines parameters of the test</a:t>
            </a:r>
          </a:p>
          <a:p>
            <a:pPr lvl="1"/>
            <a:r>
              <a:rPr lang="en-US" sz="3200" dirty="0"/>
              <a:t> Scoping</a:t>
            </a:r>
          </a:p>
          <a:p>
            <a:pPr lvl="2"/>
            <a:r>
              <a:rPr lang="en-US" sz="3000" dirty="0"/>
              <a:t> The when and what</a:t>
            </a:r>
          </a:p>
          <a:p>
            <a:pPr lvl="1"/>
            <a:r>
              <a:rPr lang="en-US" sz="3200" dirty="0"/>
              <a:t> Timeline for the test</a:t>
            </a:r>
          </a:p>
          <a:p>
            <a:pPr lvl="1"/>
            <a:r>
              <a:rPr lang="en-US" sz="3200" dirty="0"/>
              <a:t> When the test will proceed</a:t>
            </a:r>
            <a:endParaRPr lang="en-US" sz="3400" dirty="0"/>
          </a:p>
          <a:p>
            <a:pPr lvl="1"/>
            <a:r>
              <a:rPr lang="en-US" sz="3400" dirty="0"/>
              <a:t> Legal concerns</a:t>
            </a:r>
          </a:p>
          <a:p>
            <a:pPr lvl="1"/>
            <a:r>
              <a:rPr lang="en-US" sz="3400" dirty="0"/>
              <a:t> Third-party concerns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49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Phases of Penetration Testing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60E17-80C8-4BBF-9FC1-CAEB49889958}"/>
              </a:ext>
            </a:extLst>
          </p:cNvPr>
          <p:cNvSpPr/>
          <p:nvPr/>
        </p:nvSpPr>
        <p:spPr>
          <a:xfrm>
            <a:off x="1643455" y="1033126"/>
            <a:ext cx="1940010" cy="78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Recon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E8B0F-82F2-4C49-A5AE-5D9181713276}"/>
              </a:ext>
            </a:extLst>
          </p:cNvPr>
          <p:cNvSpPr/>
          <p:nvPr/>
        </p:nvSpPr>
        <p:spPr>
          <a:xfrm>
            <a:off x="2613460" y="1816445"/>
            <a:ext cx="1940010" cy="751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Initial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531F76-57D1-4086-B0B7-99F62844F7DD}"/>
              </a:ext>
            </a:extLst>
          </p:cNvPr>
          <p:cNvSpPr/>
          <p:nvPr/>
        </p:nvSpPr>
        <p:spPr>
          <a:xfrm>
            <a:off x="3583465" y="2581079"/>
            <a:ext cx="2051221" cy="751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Privilege Escalation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1CFAA-87E5-4544-8633-032CEF32C0FD}"/>
              </a:ext>
            </a:extLst>
          </p:cNvPr>
          <p:cNvSpPr/>
          <p:nvPr/>
        </p:nvSpPr>
        <p:spPr>
          <a:xfrm>
            <a:off x="4553470" y="3342550"/>
            <a:ext cx="2828208" cy="751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Pivoting/Lateral movement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682BC-9959-4037-9CE6-CD668B558400}"/>
              </a:ext>
            </a:extLst>
          </p:cNvPr>
          <p:cNvSpPr/>
          <p:nvPr/>
        </p:nvSpPr>
        <p:spPr>
          <a:xfrm>
            <a:off x="6094685" y="4090855"/>
            <a:ext cx="1913635" cy="751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Persistence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65B2B-87E3-4CC6-BF04-72DF42370E86}"/>
              </a:ext>
            </a:extLst>
          </p:cNvPr>
          <p:cNvSpPr/>
          <p:nvPr/>
        </p:nvSpPr>
        <p:spPr>
          <a:xfrm>
            <a:off x="6982709" y="4841078"/>
            <a:ext cx="2051221" cy="748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Reporting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930A6-D181-452A-992D-F30159C27F6C}"/>
              </a:ext>
            </a:extLst>
          </p:cNvPr>
          <p:cNvSpPr/>
          <p:nvPr/>
        </p:nvSpPr>
        <p:spPr>
          <a:xfrm>
            <a:off x="8008319" y="5589384"/>
            <a:ext cx="2051221" cy="751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elle Sans"/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41629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 - Cleanup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79F18D3-0BA0-4294-B727-47FFE031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endParaRPr lang="en-US" sz="3400" dirty="0"/>
          </a:p>
          <a:p>
            <a:endParaRPr lang="en-US" sz="34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ABB642A-603B-4009-BDF0-A065ABDFFB3D}"/>
              </a:ext>
            </a:extLst>
          </p:cNvPr>
          <p:cNvSpPr txBox="1">
            <a:spLocks/>
          </p:cNvSpPr>
          <p:nvPr/>
        </p:nvSpPr>
        <p:spPr>
          <a:xfrm>
            <a:off x="659523" y="1348703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Closing out penetration tests</a:t>
            </a:r>
          </a:p>
          <a:p>
            <a:r>
              <a:rPr lang="en-US" sz="3400" dirty="0"/>
              <a:t>Returning the environment to</a:t>
            </a:r>
            <a:br>
              <a:rPr lang="en-US" sz="3400" dirty="0"/>
            </a:br>
            <a:r>
              <a:rPr lang="en-US" sz="3400" dirty="0"/>
              <a:t>normalcy </a:t>
            </a:r>
          </a:p>
          <a:p>
            <a:r>
              <a:rPr lang="en-US" sz="3400" dirty="0"/>
              <a:t>Removing tools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en-US" sz="3400" dirty="0"/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94794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Penetration Testing – Bug Bounty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79F18D3-0BA0-4294-B727-47FFE031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endParaRPr lang="en-US" sz="3400" dirty="0"/>
          </a:p>
          <a:p>
            <a:endParaRPr lang="en-US" sz="34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ABB642A-603B-4009-BDF0-A065ABDFFB3D}"/>
              </a:ext>
            </a:extLst>
          </p:cNvPr>
          <p:cNvSpPr txBox="1">
            <a:spLocks/>
          </p:cNvSpPr>
          <p:nvPr/>
        </p:nvSpPr>
        <p:spPr>
          <a:xfrm>
            <a:off x="659523" y="1348703"/>
            <a:ext cx="11175123" cy="4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4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Responsible disclosure programs</a:t>
            </a:r>
          </a:p>
          <a:p>
            <a:r>
              <a:rPr lang="en-US" sz="3400" dirty="0"/>
              <a:t>Outside testing</a:t>
            </a:r>
          </a:p>
          <a:p>
            <a:r>
              <a:rPr lang="en-US" sz="3400" dirty="0"/>
              <a:t>Discover vulnerabilities</a:t>
            </a:r>
          </a:p>
          <a:p>
            <a:r>
              <a:rPr lang="en-US" sz="3400" dirty="0"/>
              <a:t>Provides incentive to testers</a:t>
            </a:r>
            <a:endParaRPr lang="en-US" sz="3200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sz="3400" dirty="0"/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118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B0076566-9CCB-4CE2-8B68-09BC87774C3C}"/>
</file>

<file path=customXml/itemProps2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2761</TotalTime>
  <Words>229</Words>
  <Application>Microsoft Office PowerPoint</Application>
  <PresentationFormat>Widescreen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Sans</vt:lpstr>
      <vt:lpstr>Adelle Sans SemiBold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Penetration Testing</vt:lpstr>
      <vt:lpstr>Penetration Testing  – White-box Testing</vt:lpstr>
      <vt:lpstr>Penetration Testing  – Black-box Testing</vt:lpstr>
      <vt:lpstr>Penetration Testing  – Gray-box Testing</vt:lpstr>
      <vt:lpstr>Rule of Engagement</vt:lpstr>
      <vt:lpstr>Phases of Penetration Testing</vt:lpstr>
      <vt:lpstr>Penetration Testing - Cleanup</vt:lpstr>
      <vt:lpstr>Penetration Testing – Bug Bounty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181</cp:revision>
  <dcterms:created xsi:type="dcterms:W3CDTF">2019-03-13T18:02:49Z</dcterms:created>
  <dcterms:modified xsi:type="dcterms:W3CDTF">2021-02-04T16:36:15Z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